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2" r:id="rId4"/>
    <p:sldId id="258" r:id="rId5"/>
    <p:sldId id="259" r:id="rId6"/>
    <p:sldId id="261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B83033-D035-2E44-92A1-859DD92F54AF}" v="2" dt="2023-03-03T21:55:55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35" autoAdjust="0"/>
    <p:restoredTop sz="96291"/>
  </p:normalViewPr>
  <p:slideViewPr>
    <p:cSldViewPr snapToGrid="0">
      <p:cViewPr varScale="1">
        <p:scale>
          <a:sx n="122" d="100"/>
          <a:sy n="122" d="100"/>
        </p:scale>
        <p:origin x="5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 Nieuwenhze, Michael" userId="7d3bfef6-29d3-4228-ae11-d2532eaa1b33" providerId="ADAL" clId="{66B83033-D035-2E44-92A1-859DD92F54AF}"/>
    <pc:docChg chg="modSld">
      <pc:chgData name="Van Nieuwenhze, Michael" userId="7d3bfef6-29d3-4228-ae11-d2532eaa1b33" providerId="ADAL" clId="{66B83033-D035-2E44-92A1-859DD92F54AF}" dt="2023-03-03T21:55:58.904" v="31" actId="20577"/>
      <pc:docMkLst>
        <pc:docMk/>
      </pc:docMkLst>
      <pc:sldChg chg="modSp mod">
        <pc:chgData name="Van Nieuwenhze, Michael" userId="7d3bfef6-29d3-4228-ae11-d2532eaa1b33" providerId="ADAL" clId="{66B83033-D035-2E44-92A1-859DD92F54AF}" dt="2023-03-03T21:55:03.452" v="10" actId="20577"/>
        <pc:sldMkLst>
          <pc:docMk/>
          <pc:sldMk cId="248207549" sldId="259"/>
        </pc:sldMkLst>
        <pc:spChg chg="mod">
          <ac:chgData name="Van Nieuwenhze, Michael" userId="7d3bfef6-29d3-4228-ae11-d2532eaa1b33" providerId="ADAL" clId="{66B83033-D035-2E44-92A1-859DD92F54AF}" dt="2023-03-03T21:55:03.452" v="10" actId="20577"/>
          <ac:spMkLst>
            <pc:docMk/>
            <pc:sldMk cId="248207549" sldId="259"/>
            <ac:spMk id="10" creationId="{00000000-0000-0000-0000-000000000000}"/>
          </ac:spMkLst>
        </pc:spChg>
      </pc:sldChg>
      <pc:sldChg chg="modSp mod">
        <pc:chgData name="Van Nieuwenhze, Michael" userId="7d3bfef6-29d3-4228-ae11-d2532eaa1b33" providerId="ADAL" clId="{66B83033-D035-2E44-92A1-859DD92F54AF}" dt="2023-03-03T21:55:58.904" v="31" actId="20577"/>
        <pc:sldMkLst>
          <pc:docMk/>
          <pc:sldMk cId="2132079778" sldId="260"/>
        </pc:sldMkLst>
        <pc:spChg chg="mod">
          <ac:chgData name="Van Nieuwenhze, Michael" userId="7d3bfef6-29d3-4228-ae11-d2532eaa1b33" providerId="ADAL" clId="{66B83033-D035-2E44-92A1-859DD92F54AF}" dt="2023-03-03T21:55:58.904" v="31" actId="20577"/>
          <ac:spMkLst>
            <pc:docMk/>
            <pc:sldMk cId="2132079778" sldId="260"/>
            <ac:spMk id="12" creationId="{00000000-0000-0000-0000-000000000000}"/>
          </ac:spMkLst>
        </pc:spChg>
      </pc:sldChg>
    </pc:docChg>
  </pc:docChgLst>
  <pc:docChgLst>
    <pc:chgData name="Michael Van Nieuwenhze" userId="7d3bfef6-29d3-4228-ae11-d2532eaa1b33" providerId="ADAL" clId="{119B8C94-8DD3-D046-BB24-37EE4872CADD}"/>
    <pc:docChg chg="modSld">
      <pc:chgData name="Michael Van Nieuwenhze" userId="7d3bfef6-29d3-4228-ae11-d2532eaa1b33" providerId="ADAL" clId="{119B8C94-8DD3-D046-BB24-37EE4872CADD}" dt="2023-03-02T21:23:28.408" v="142" actId="20577"/>
      <pc:docMkLst>
        <pc:docMk/>
      </pc:docMkLst>
      <pc:sldChg chg="modSp mod">
        <pc:chgData name="Michael Van Nieuwenhze" userId="7d3bfef6-29d3-4228-ae11-d2532eaa1b33" providerId="ADAL" clId="{119B8C94-8DD3-D046-BB24-37EE4872CADD}" dt="2023-03-02T21:23:28.408" v="142" actId="20577"/>
        <pc:sldMkLst>
          <pc:docMk/>
          <pc:sldMk cId="248207549" sldId="259"/>
        </pc:sldMkLst>
        <pc:spChg chg="mod">
          <ac:chgData name="Michael Van Nieuwenhze" userId="7d3bfef6-29d3-4228-ae11-d2532eaa1b33" providerId="ADAL" clId="{119B8C94-8DD3-D046-BB24-37EE4872CADD}" dt="2023-03-02T21:23:28.408" v="142" actId="20577"/>
          <ac:spMkLst>
            <pc:docMk/>
            <pc:sldMk cId="248207549" sldId="259"/>
            <ac:spMk id="10" creationId="{00000000-0000-0000-0000-000000000000}"/>
          </ac:spMkLst>
        </pc:spChg>
      </pc:sldChg>
      <pc:sldChg chg="modSp mod">
        <pc:chgData name="Michael Van Nieuwenhze" userId="7d3bfef6-29d3-4228-ae11-d2532eaa1b33" providerId="ADAL" clId="{119B8C94-8DD3-D046-BB24-37EE4872CADD}" dt="2023-03-02T21:22:51.733" v="115" actId="20577"/>
        <pc:sldMkLst>
          <pc:docMk/>
          <pc:sldMk cId="2132079778" sldId="260"/>
        </pc:sldMkLst>
        <pc:spChg chg="mod">
          <ac:chgData name="Michael Van Nieuwenhze" userId="7d3bfef6-29d3-4228-ae11-d2532eaa1b33" providerId="ADAL" clId="{119B8C94-8DD3-D046-BB24-37EE4872CADD}" dt="2023-03-02T21:22:51.733" v="115" actId="20577"/>
          <ac:spMkLst>
            <pc:docMk/>
            <pc:sldMk cId="2132079778" sldId="260"/>
            <ac:spMk id="12" creationId="{00000000-0000-0000-0000-000000000000}"/>
          </ac:spMkLst>
        </pc:spChg>
      </pc:sldChg>
      <pc:sldChg chg="modSp mod">
        <pc:chgData name="Michael Van Nieuwenhze" userId="7d3bfef6-29d3-4228-ae11-d2532eaa1b33" providerId="ADAL" clId="{119B8C94-8DD3-D046-BB24-37EE4872CADD}" dt="2023-03-02T21:21:58.904" v="73" actId="20577"/>
        <pc:sldMkLst>
          <pc:docMk/>
          <pc:sldMk cId="69543768" sldId="261"/>
        </pc:sldMkLst>
        <pc:spChg chg="mod">
          <ac:chgData name="Michael Van Nieuwenhze" userId="7d3bfef6-29d3-4228-ae11-d2532eaa1b33" providerId="ADAL" clId="{119B8C94-8DD3-D046-BB24-37EE4872CADD}" dt="2023-03-02T21:21:58.904" v="73" actId="20577"/>
          <ac:spMkLst>
            <pc:docMk/>
            <pc:sldMk cId="69543768" sldId="261"/>
            <ac:spMk id="2" creationId="{00000000-0000-0000-0000-000000000000}"/>
          </ac:spMkLst>
        </pc:spChg>
      </pc:sldChg>
      <pc:sldChg chg="modSp mod">
        <pc:chgData name="Michael Van Nieuwenhze" userId="7d3bfef6-29d3-4228-ae11-d2532eaa1b33" providerId="ADAL" clId="{119B8C94-8DD3-D046-BB24-37EE4872CADD}" dt="2023-03-02T21:16:28.327" v="16" actId="20577"/>
        <pc:sldMkLst>
          <pc:docMk/>
          <pc:sldMk cId="829968078" sldId="262"/>
        </pc:sldMkLst>
        <pc:spChg chg="mod">
          <ac:chgData name="Michael Van Nieuwenhze" userId="7d3bfef6-29d3-4228-ae11-d2532eaa1b33" providerId="ADAL" clId="{119B8C94-8DD3-D046-BB24-37EE4872CADD}" dt="2023-03-02T21:16:28.327" v="16" actId="20577"/>
          <ac:spMkLst>
            <pc:docMk/>
            <pc:sldMk cId="829968078" sldId="262"/>
            <ac:spMk id="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22F0F-6FD6-8C45-A04B-32E91E92506D}" type="datetimeFigureOut">
              <a:rPr lang="en-US" smtClean="0"/>
              <a:t>3/3/23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819F6-16FF-2D45-9700-AA2D8B080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38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D8A31-5E6A-D149-9C98-BB795DE6E5F7}" type="datetimeFigureOut">
              <a:rPr lang="en-US" smtClean="0"/>
              <a:t>3/3/23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756FD-3BE6-7F4C-B69E-6FB8F523B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70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3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28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7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3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74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68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7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97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725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57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1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C13A4-41D7-45D9-BB2C-2AB0DC5EB955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64E69-F3CF-4AF2-B0FF-DCFF82454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9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mailto:rqkidner@iu.edu" TargetMode="External"/><Relationship Id="rId3" Type="http://schemas.openxmlformats.org/officeDocument/2006/relationships/image" Target="../media/image3.png"/><Relationship Id="rId7" Type="http://schemas.openxmlformats.org/officeDocument/2006/relationships/hyperlink" Target="mailto:sieversm@indiana.ed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vannieu@iu.edu" TargetMode="External"/><Relationship Id="rId5" Type="http://schemas.openxmlformats.org/officeDocument/2006/relationships/hyperlink" Target="mailto:giedroc@iu.edu" TargetMode="External"/><Relationship Id="rId4" Type="http://schemas.openxmlformats.org/officeDocument/2006/relationships/image" Target="../media/image4.png"/><Relationship Id="rId9" Type="http://schemas.openxmlformats.org/officeDocument/2006/relationships/hyperlink" Target="mailto:jegudorf@iu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6567" y="816364"/>
            <a:ext cx="4381309" cy="3170099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Chemistry-Biology Interface Program</a:t>
            </a:r>
          </a:p>
          <a:p>
            <a:pPr algn="ctr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Quantitative and Chemical Biology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215" y="1440051"/>
            <a:ext cx="3494017" cy="19227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24967" y="4647643"/>
            <a:ext cx="9504526" cy="1077218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US" sz="3200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Earn a PhD in the </a:t>
            </a:r>
            <a:r>
              <a:rPr lang="en-US" sz="3200" b="1" i="1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best</a:t>
            </a:r>
            <a:r>
              <a:rPr lang="en-US" sz="3200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 of both worlds:</a:t>
            </a:r>
          </a:p>
          <a:p>
            <a:pPr algn="r"/>
            <a:r>
              <a:rPr lang="en-US" sz="3200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Graduate training in </a:t>
            </a:r>
            <a:r>
              <a:rPr lang="en-US" sz="3200" i="1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chemical and physical biology</a:t>
            </a:r>
            <a:endParaRPr lang="en-US" sz="3200" i="1" dirty="0"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07753" y="6204857"/>
            <a:ext cx="5463355" cy="523220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iuqcb.indiana.edu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@IUQCB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138" y="6251023"/>
            <a:ext cx="430887" cy="43088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18825" y="168694"/>
            <a:ext cx="7527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Graduate Training at Indiana University, Bloomington: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29543" y="5680894"/>
            <a:ext cx="44999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i="1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NIGMS (T32 GM131944; formerly GM109825)</a:t>
            </a:r>
          </a:p>
          <a:p>
            <a:pPr algn="r"/>
            <a:r>
              <a:rPr lang="en-US" sz="1600" b="1" i="1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IU College of Arts and Sciences</a:t>
            </a:r>
          </a:p>
        </p:txBody>
      </p:sp>
    </p:spTree>
    <p:extLst>
      <p:ext uri="{BB962C8B-B14F-4D97-AF65-F5344CB8AC3E}">
        <p14:creationId xmlns:p14="http://schemas.microsoft.com/office/powerpoint/2010/main" val="1095102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752990" y="6117861"/>
            <a:ext cx="2661306" cy="830997"/>
            <a:chOff x="5253318" y="2097741"/>
            <a:chExt cx="2661306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5253318" y="2097741"/>
              <a:ext cx="266130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err="1">
                  <a:latin typeface="Avenir Book" charset="0"/>
                  <a:ea typeface="Avenir Book" charset="0"/>
                  <a:cs typeface="Avenir Book" charset="0"/>
                </a:rPr>
                <a:t>iuqcb.indiana.edu</a:t>
              </a:r>
              <a:endParaRPr lang="en-US" sz="2400" b="1" dirty="0">
                <a:latin typeface="Avenir Book" charset="0"/>
                <a:ea typeface="Avenir Book" charset="0"/>
                <a:cs typeface="Avenir Book" charset="0"/>
              </a:endParaRPr>
            </a:p>
            <a:p>
              <a:pPr algn="ctr"/>
              <a:r>
                <a:rPr lang="en-US" sz="2400" dirty="0">
                  <a:latin typeface="Avenir Book" charset="0"/>
                  <a:ea typeface="Avenir Book" charset="0"/>
                  <a:cs typeface="Avenir Book" charset="0"/>
                </a:rPr>
                <a:t>  @IUQCB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9253" y="2461993"/>
              <a:ext cx="430887" cy="430887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19" y="253747"/>
            <a:ext cx="2319363" cy="1701907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V="1">
            <a:off x="2904563" y="1524003"/>
            <a:ext cx="8861006" cy="17926"/>
          </a:xfrm>
          <a:prstGeom prst="line">
            <a:avLst/>
          </a:prstGeom>
          <a:ln w="381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8797" y="735368"/>
            <a:ext cx="3057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latin typeface="Avenir Book" charset="0"/>
                <a:ea typeface="Avenir Book" charset="0"/>
                <a:cs typeface="Avenir Book" charset="0"/>
              </a:rPr>
              <a:t>What is QCB?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1177" y="1991119"/>
            <a:ext cx="1149626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A National Institutes of Health (NIH)-funded graduate training program that provides value-added educational opportunities to students in nearly all areas of chemistry who 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chose a graduate advisor who is also a trainer in the program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.</a:t>
            </a:r>
          </a:p>
          <a:p>
            <a:endParaRPr lang="en-US" sz="1400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Program objective:  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To provide a broad, interdisciplinary graduate training experience on the 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biological side of chemistry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superimposed on deep, disciplinary training in your major (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e.g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., organic, inorganic, analytical, materials, 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ChemBiol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).  </a:t>
            </a:r>
          </a:p>
          <a:p>
            <a:endParaRPr lang="en-US" sz="1400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Provides exposure to the diversity of the QCB student cohort and presents real opportunities for collaboration and integration.  Also, formal leadership opportunities.  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GOAL: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 Help prepare you for a career that will likely span traditional disciplines. </a:t>
            </a:r>
          </a:p>
        </p:txBody>
      </p:sp>
    </p:spTree>
    <p:extLst>
      <p:ext uri="{BB962C8B-B14F-4D97-AF65-F5344CB8AC3E}">
        <p14:creationId xmlns:p14="http://schemas.microsoft.com/office/powerpoint/2010/main" val="1550681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765347" y="6105504"/>
            <a:ext cx="2661306" cy="830997"/>
            <a:chOff x="5253318" y="2097741"/>
            <a:chExt cx="2661306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5253318" y="2097741"/>
              <a:ext cx="266130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err="1">
                  <a:latin typeface="Avenir Book" charset="0"/>
                  <a:ea typeface="Avenir Book" charset="0"/>
                  <a:cs typeface="Avenir Book" charset="0"/>
                </a:rPr>
                <a:t>iuqcb.indiana.edu</a:t>
              </a:r>
              <a:endParaRPr lang="en-US" sz="2400" b="1" dirty="0">
                <a:latin typeface="Avenir Book" charset="0"/>
                <a:ea typeface="Avenir Book" charset="0"/>
                <a:cs typeface="Avenir Book" charset="0"/>
              </a:endParaRPr>
            </a:p>
            <a:p>
              <a:pPr algn="ctr"/>
              <a:r>
                <a:rPr lang="en-US" sz="2400" dirty="0">
                  <a:latin typeface="Avenir Book" charset="0"/>
                  <a:ea typeface="Avenir Book" charset="0"/>
                  <a:cs typeface="Avenir Book" charset="0"/>
                </a:rPr>
                <a:t>  @IUQCB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9253" y="2461993"/>
              <a:ext cx="430887" cy="430887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19" y="253747"/>
            <a:ext cx="2319363" cy="1701907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V="1">
            <a:off x="2904563" y="1524003"/>
            <a:ext cx="8861006" cy="17926"/>
          </a:xfrm>
          <a:prstGeom prst="line">
            <a:avLst/>
          </a:prstGeom>
          <a:ln w="381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1177" y="2003476"/>
            <a:ext cx="1134621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We have 35 trainers with appointments in Chemistry (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18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), Molecular and Cellular Biochemistry (MCB; 4), Biology (6), and from the Cancer, Cell and Developmental Biology (3) and the Neuroscience (3) Programs. Program run by a Steering Committee (Giedroc, Director; 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VanNieuwenhze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co-Director).</a:t>
            </a:r>
          </a:p>
          <a:p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18 of the QCB trainers are derived from most areas of Chemistry (</a:t>
            </a:r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hosted</a:t>
            </a:r>
            <a:r>
              <a:rPr lang="en-US" sz="2400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 trainee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):</a:t>
            </a: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	Analytical: </a:t>
            </a:r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Clemmer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Jacobson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Thielges</a:t>
            </a:r>
            <a:endParaRPr lang="en-US" sz="2400" i="1" dirty="0">
              <a:solidFill>
                <a:srgbClr val="FF0000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	Chemical Biology: </a:t>
            </a:r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Dann, </a:t>
            </a:r>
            <a:r>
              <a:rPr lang="en-US" sz="2400" b="1" i="1" dirty="0" err="1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Gerdt</a:t>
            </a:r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, Giedroc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Lewis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Schlebach</a:t>
            </a:r>
            <a:endParaRPr lang="en-US" sz="2400" b="1" i="1" dirty="0">
              <a:solidFill>
                <a:srgbClr val="FF0000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	Inorganic: </a:t>
            </a:r>
            <a:r>
              <a:rPr lang="en-US" sz="2400" b="1" i="1" dirty="0" err="1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Zaleski</a:t>
            </a:r>
            <a:endParaRPr lang="en-US" sz="2400" b="1" i="1" dirty="0">
              <a:solidFill>
                <a:srgbClr val="FF0000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	Materials: </a:t>
            </a:r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Douglas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Dragnea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Flood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Yu</a:t>
            </a: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	Organic: Brown, </a:t>
            </a:r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Cook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Pohl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Snaddon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VanNieuwenhze</a:t>
            </a:r>
            <a:endParaRPr lang="en-US" sz="2400" b="1" i="1" dirty="0">
              <a:solidFill>
                <a:srgbClr val="FF0000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endParaRPr lang="en-US" sz="2400" b="1" i="1" dirty="0">
              <a:solidFill>
                <a:srgbClr val="FF0000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endParaRPr lang="en-US" sz="2400" b="1" i="1" dirty="0">
              <a:solidFill>
                <a:srgbClr val="FF0000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b="1" i="1" dirty="0">
                <a:solidFill>
                  <a:srgbClr val="FF0000"/>
                </a:solidFill>
                <a:latin typeface="Avenir Book" charset="0"/>
                <a:ea typeface="Avenir Book" charset="0"/>
                <a:cs typeface="Avenir Book" charset="0"/>
              </a:rPr>
              <a:t>    </a:t>
            </a:r>
          </a:p>
          <a:p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8797" y="735368"/>
            <a:ext cx="7185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latin typeface="Avenir Book" charset="0"/>
                <a:ea typeface="Avenir Book" charset="0"/>
                <a:cs typeface="Avenir Book" charset="0"/>
              </a:rPr>
              <a:t>QCB Faculty Trainers in Chemistry</a:t>
            </a:r>
          </a:p>
        </p:txBody>
      </p:sp>
    </p:spTree>
    <p:extLst>
      <p:ext uri="{BB962C8B-B14F-4D97-AF65-F5344CB8AC3E}">
        <p14:creationId xmlns:p14="http://schemas.microsoft.com/office/powerpoint/2010/main" val="829968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20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765347" y="5991145"/>
            <a:ext cx="2661306" cy="830997"/>
            <a:chOff x="5253318" y="2097741"/>
            <a:chExt cx="2661306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5253318" y="2097741"/>
              <a:ext cx="266130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err="1">
                  <a:latin typeface="Avenir Book" charset="0"/>
                  <a:ea typeface="Avenir Book" charset="0"/>
                  <a:cs typeface="Avenir Book" charset="0"/>
                </a:rPr>
                <a:t>iuqcb.indiana.edu</a:t>
              </a:r>
              <a:endParaRPr lang="en-US" sz="2400" b="1" dirty="0">
                <a:latin typeface="Avenir Book" charset="0"/>
                <a:ea typeface="Avenir Book" charset="0"/>
                <a:cs typeface="Avenir Book" charset="0"/>
              </a:endParaRPr>
            </a:p>
            <a:p>
              <a:pPr algn="ctr"/>
              <a:r>
                <a:rPr lang="en-US" sz="2400" dirty="0">
                  <a:latin typeface="Avenir Book" charset="0"/>
                  <a:ea typeface="Avenir Book" charset="0"/>
                  <a:cs typeface="Avenir Book" charset="0"/>
                </a:rPr>
                <a:t>  @IUQCB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9253" y="2461993"/>
              <a:ext cx="430887" cy="430887"/>
            </a:xfrm>
            <a:prstGeom prst="rect">
              <a:avLst/>
            </a:prstGeom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19" y="253747"/>
            <a:ext cx="2319363" cy="1701907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2904563" y="1524003"/>
            <a:ext cx="8861006" cy="17926"/>
          </a:xfrm>
          <a:prstGeom prst="line">
            <a:avLst/>
          </a:prstGeom>
          <a:ln w="381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7405" y="2135240"/>
            <a:ext cx="114134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Organized in 2011 with internal funding; first cycle of NIH support 2014-2019; second (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current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) cycle, 2019-2024, matched with College of Arts &amp; Sciences support</a:t>
            </a:r>
          </a:p>
          <a:p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Set up as an IU Graduate School-approved minor in 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Chemical and Physical Biology (CPB)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and students typically take this sequence in their second year</a:t>
            </a:r>
          </a:p>
          <a:p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CHEM 680 (1.5 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cr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): Introduction to QB and measurement (Giedroc)</a:t>
            </a: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CHEM 681 (1.5 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cr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): Introduction to Chemical Biology I (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VanNieuwenhze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)</a:t>
            </a: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CHEM 689 (1 x 2 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cr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): QCB Journal Club</a:t>
            </a: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Electives (3 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cr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)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18797" y="735368"/>
            <a:ext cx="3057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latin typeface="Avenir Book" charset="0"/>
                <a:ea typeface="Avenir Book" charset="0"/>
                <a:cs typeface="Avenir Book" charset="0"/>
              </a:rPr>
              <a:t>What is QCB?</a:t>
            </a:r>
          </a:p>
        </p:txBody>
      </p:sp>
    </p:spTree>
    <p:extLst>
      <p:ext uri="{BB962C8B-B14F-4D97-AF65-F5344CB8AC3E}">
        <p14:creationId xmlns:p14="http://schemas.microsoft.com/office/powerpoint/2010/main" val="435337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20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765347" y="6090001"/>
            <a:ext cx="2661306" cy="830997"/>
            <a:chOff x="5253318" y="2097741"/>
            <a:chExt cx="2661306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5253318" y="2097741"/>
              <a:ext cx="266130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err="1">
                  <a:latin typeface="Avenir Book" charset="0"/>
                  <a:ea typeface="Avenir Book" charset="0"/>
                  <a:cs typeface="Avenir Book" charset="0"/>
                </a:rPr>
                <a:t>iuqcb.indiana.edu</a:t>
              </a:r>
              <a:endParaRPr lang="en-US" sz="2400" b="1" dirty="0">
                <a:latin typeface="Avenir Book" charset="0"/>
                <a:ea typeface="Avenir Book" charset="0"/>
                <a:cs typeface="Avenir Book" charset="0"/>
              </a:endParaRPr>
            </a:p>
            <a:p>
              <a:pPr algn="ctr"/>
              <a:r>
                <a:rPr lang="en-US" sz="2400" dirty="0">
                  <a:latin typeface="Avenir Book" charset="0"/>
                  <a:ea typeface="Avenir Book" charset="0"/>
                  <a:cs typeface="Avenir Book" charset="0"/>
                </a:rPr>
                <a:t>  @IUQCB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9253" y="2461993"/>
              <a:ext cx="430887" cy="430887"/>
            </a:xfrm>
            <a:prstGeom prst="rect">
              <a:avLst/>
            </a:prstGeom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19" y="253747"/>
            <a:ext cx="2319363" cy="1701907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2904563" y="1524003"/>
            <a:ext cx="8861006" cy="17926"/>
          </a:xfrm>
          <a:prstGeom prst="line">
            <a:avLst/>
          </a:prstGeom>
          <a:ln w="381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818797" y="735368"/>
            <a:ext cx="62199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latin typeface="Avenir Book" charset="0"/>
                <a:ea typeface="Avenir Book" charset="0"/>
                <a:cs typeface="Avenir Book" charset="0"/>
              </a:rPr>
              <a:t>QCB Fellowship Competition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972" y="1999102"/>
            <a:ext cx="12066423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Held in late April to early May of a student’s first (or second) year.  We support rising second-year students for two years, rising third year students for one year.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  We draw applicants from all six feeder graduate programs.  Make 3-5 awards per year</a:t>
            </a:r>
          </a:p>
          <a:p>
            <a:endParaRPr lang="en-US" sz="1000" b="1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**In order to be eligible for the fellowship competition, you must have 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completed three research rotations and you are a US citizen/resident alien 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(this is a requirement for NIH training programs).</a:t>
            </a:r>
            <a:endParaRPr lang="en-US" sz="2400" b="1" i="1" dirty="0">
              <a:latin typeface="Avenir Book" charset="0"/>
              <a:ea typeface="Avenir Book" charset="0"/>
              <a:cs typeface="Avenir Book" charset="0"/>
            </a:endParaRPr>
          </a:p>
          <a:p>
            <a:endParaRPr lang="en-US" sz="1000" b="1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Chemistry has an 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opt-in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 rotation program (consistent with other feeders):</a:t>
            </a: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	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Three 3-week rotations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: September-October; October; November</a:t>
            </a: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	Students join groups in early December with all Chemistry students</a:t>
            </a:r>
          </a:p>
        </p:txBody>
      </p:sp>
    </p:spTree>
    <p:extLst>
      <p:ext uri="{BB962C8B-B14F-4D97-AF65-F5344CB8AC3E}">
        <p14:creationId xmlns:p14="http://schemas.microsoft.com/office/powerpoint/2010/main" val="248207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765347" y="5991145"/>
            <a:ext cx="2661306" cy="830997"/>
            <a:chOff x="5253318" y="2097741"/>
            <a:chExt cx="2661306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5253318" y="2097741"/>
              <a:ext cx="266130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err="1">
                  <a:latin typeface="Avenir Book" charset="0"/>
                  <a:ea typeface="Avenir Book" charset="0"/>
                  <a:cs typeface="Avenir Book" charset="0"/>
                </a:rPr>
                <a:t>iuqcb.indiana.edu</a:t>
              </a:r>
              <a:endParaRPr lang="en-US" sz="2400" b="1" dirty="0">
                <a:latin typeface="Avenir Book" charset="0"/>
                <a:ea typeface="Avenir Book" charset="0"/>
                <a:cs typeface="Avenir Book" charset="0"/>
              </a:endParaRPr>
            </a:p>
            <a:p>
              <a:pPr algn="ctr"/>
              <a:r>
                <a:rPr lang="en-US" sz="2400" dirty="0">
                  <a:latin typeface="Avenir Book" charset="0"/>
                  <a:ea typeface="Avenir Book" charset="0"/>
                  <a:cs typeface="Avenir Book" charset="0"/>
                </a:rPr>
                <a:t>  @IUQCB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9253" y="2461993"/>
              <a:ext cx="430887" cy="430887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19" y="253747"/>
            <a:ext cx="2319363" cy="1701907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V="1">
            <a:off x="2904563" y="1524003"/>
            <a:ext cx="8861006" cy="17926"/>
          </a:xfrm>
          <a:prstGeom prst="line">
            <a:avLst/>
          </a:prstGeom>
          <a:ln w="381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18797" y="735368"/>
            <a:ext cx="4495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latin typeface="Avenir Book" charset="0"/>
                <a:ea typeface="Avenir Book" charset="0"/>
                <a:cs typeface="Avenir Book" charset="0"/>
              </a:rPr>
              <a:t>QCB Student Cohort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3263" y="1953146"/>
            <a:ext cx="1173332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This is student-led and student-organized training program (see website!!!!)</a:t>
            </a:r>
          </a:p>
          <a:p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QCB Ambassadors (two student leaders) who drive the student-run activities.  Currently Ria 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Kidner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 (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Gerdt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 group) and Brigham Pope (Jacobson group)</a:t>
            </a:r>
          </a:p>
          <a:p>
            <a:endParaRPr lang="en-US" sz="1600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QCB Evenings (4-6 per year)</a:t>
            </a:r>
          </a:p>
          <a:p>
            <a:endParaRPr lang="en-US" sz="1600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QCB student-invited seminar series speaker (SISS) program (1-2 per year)</a:t>
            </a:r>
          </a:p>
          <a:p>
            <a:endParaRPr lang="en-US" sz="1600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12</a:t>
            </a:r>
            <a:r>
              <a:rPr lang="en-US" sz="2400" i="1" baseline="30000" dirty="0">
                <a:latin typeface="Avenir Book" charset="0"/>
                <a:ea typeface="Avenir Book" charset="0"/>
                <a:cs typeface="Avenir Book" charset="0"/>
              </a:rPr>
              <a:t>th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 annual Watanabe Symposium in Chemical Biology: Saturday, Sept 30, 2023</a:t>
            </a:r>
          </a:p>
          <a:p>
            <a:endParaRPr lang="en-US" sz="1600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Second (annual) program retreat: Saturday, Aug 23, 2023, FAR, Bloomington</a:t>
            </a:r>
          </a:p>
          <a:p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NEW: 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Off-campus </a:t>
            </a:r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Internships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9543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765347" y="5991145"/>
            <a:ext cx="2661306" cy="830997"/>
            <a:chOff x="5253318" y="2097741"/>
            <a:chExt cx="2661306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5253318" y="2097741"/>
              <a:ext cx="266130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err="1">
                  <a:latin typeface="Avenir Book" charset="0"/>
                  <a:ea typeface="Avenir Book" charset="0"/>
                  <a:cs typeface="Avenir Book" charset="0"/>
                </a:rPr>
                <a:t>iuqcb.indiana.edu</a:t>
              </a:r>
              <a:endParaRPr lang="en-US" sz="2400" b="1" dirty="0">
                <a:latin typeface="Avenir Book" charset="0"/>
                <a:ea typeface="Avenir Book" charset="0"/>
                <a:cs typeface="Avenir Book" charset="0"/>
              </a:endParaRPr>
            </a:p>
            <a:p>
              <a:pPr algn="ctr"/>
              <a:r>
                <a:rPr lang="en-US" sz="2400" dirty="0">
                  <a:latin typeface="Avenir Book" charset="0"/>
                  <a:ea typeface="Avenir Book" charset="0"/>
                  <a:cs typeface="Avenir Book" charset="0"/>
                </a:rPr>
                <a:t>  @IUQCB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9253" y="2461993"/>
              <a:ext cx="430887" cy="430887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19" y="253747"/>
            <a:ext cx="2319363" cy="1701907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V="1">
            <a:off x="2904563" y="1524003"/>
            <a:ext cx="8861006" cy="17926"/>
          </a:xfrm>
          <a:prstGeom prst="line">
            <a:avLst/>
          </a:prstGeom>
          <a:ln w="381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18797" y="735368"/>
            <a:ext cx="2494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latin typeface="Avenir Book" charset="0"/>
                <a:ea typeface="Avenir Book" charset="0"/>
                <a:cs typeface="Avenir Book" charset="0"/>
              </a:rPr>
              <a:t>Questions?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47470" y="1739230"/>
            <a:ext cx="5897063" cy="3570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David Giedroc, 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  <a:hlinkClick r:id="rId5"/>
              </a:rPr>
              <a:t>giedroc@iu.edu</a:t>
            </a:r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pPr algn="ctr"/>
            <a:endParaRPr lang="en-US" sz="1000" i="1" dirty="0">
              <a:latin typeface="Avenir Book" charset="0"/>
              <a:ea typeface="Avenir Book" charset="0"/>
              <a:cs typeface="Avenir Book" charset="0"/>
            </a:endParaRPr>
          </a:p>
          <a:p>
            <a:pPr algn="ctr"/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Mike 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VanNieuwenhze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  <a:hlinkClick r:id="rId6"/>
              </a:rPr>
              <a:t>mvannieu@iu.edu</a:t>
            </a:r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pPr algn="ctr"/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pPr algn="ctr"/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Administrative support</a:t>
            </a:r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pPr algn="ctr"/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Maria Sievers 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Perotti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: 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  <a:hlinkClick r:id="rId7"/>
              </a:rPr>
              <a:t>sieversm@iu.edu</a:t>
            </a:r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pPr algn="ctr"/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pPr algn="ctr"/>
            <a:r>
              <a:rPr lang="en-US" sz="2400" b="1" i="1" dirty="0">
                <a:latin typeface="Avenir Book" charset="0"/>
                <a:ea typeface="Avenir Book" charset="0"/>
                <a:cs typeface="Avenir Book" charset="0"/>
              </a:rPr>
              <a:t>QCB Ambassadors (AY23)</a:t>
            </a:r>
          </a:p>
          <a:p>
            <a:pPr algn="ctr"/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Ria </a:t>
            </a:r>
            <a:r>
              <a:rPr lang="en-US" sz="2400" i="1" dirty="0" err="1">
                <a:latin typeface="Avenir Book" charset="0"/>
                <a:ea typeface="Avenir Book" charset="0"/>
                <a:cs typeface="Avenir Book" charset="0"/>
              </a:rPr>
              <a:t>Kidner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: 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  <a:hlinkClick r:id="rId8"/>
              </a:rPr>
              <a:t>rqkidner@iu.edu</a:t>
            </a:r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  <a:p>
            <a:pPr algn="ctr"/>
            <a:r>
              <a:rPr lang="en-US" sz="2400" i="1" dirty="0">
                <a:latin typeface="Avenir Book" charset="0"/>
                <a:ea typeface="Avenir Book" charset="0"/>
                <a:cs typeface="Avenir Book" charset="0"/>
              </a:rPr>
              <a:t>Brigham Pope: </a:t>
            </a:r>
            <a:r>
              <a:rPr lang="en-US" sz="2400" i="1" dirty="0">
                <a:latin typeface="Avenir Book" charset="0"/>
                <a:ea typeface="Avenir Book" charset="0"/>
                <a:cs typeface="Avenir Book" charset="0"/>
                <a:hlinkClick r:id="rId9"/>
              </a:rPr>
              <a:t>blpope@iu.edu</a:t>
            </a:r>
            <a:endParaRPr lang="en-US" sz="2400" i="1" dirty="0"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079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6472</TotalTime>
  <Words>729</Words>
  <Application>Microsoft Macintosh PowerPoint</Application>
  <PresentationFormat>Widescreen</PresentationFormat>
  <Paragraphs>88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Book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Indiana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Watkins, Caitlin Marie</dc:creator>
  <cp:lastModifiedBy>Van Nieuwenhze, Michael</cp:lastModifiedBy>
  <cp:revision>38</cp:revision>
  <cp:lastPrinted>2022-03-14T15:26:03Z</cp:lastPrinted>
  <dcterms:created xsi:type="dcterms:W3CDTF">2018-10-15T17:46:45Z</dcterms:created>
  <dcterms:modified xsi:type="dcterms:W3CDTF">2023-03-03T21:56:04Z</dcterms:modified>
</cp:coreProperties>
</file>